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sldIdLst>
    <p:sldId id="256" r:id="rId2"/>
    <p:sldId id="257" r:id="rId3"/>
    <p:sldId id="264" r:id="rId4"/>
    <p:sldId id="275" r:id="rId5"/>
    <p:sldId id="269" r:id="rId6"/>
    <p:sldId id="268" r:id="rId7"/>
    <p:sldId id="259" r:id="rId8"/>
    <p:sldId id="265" r:id="rId9"/>
    <p:sldId id="258" r:id="rId10"/>
    <p:sldId id="261" r:id="rId11"/>
    <p:sldId id="274" r:id="rId12"/>
    <p:sldId id="263" r:id="rId13"/>
    <p:sldId id="260" r:id="rId14"/>
    <p:sldId id="266" r:id="rId15"/>
    <p:sldId id="273" r:id="rId16"/>
    <p:sldId id="270" r:id="rId17"/>
    <p:sldId id="271" r:id="rId18"/>
    <p:sldId id="272" r:id="rId19"/>
    <p:sldId id="267" r:id="rId20"/>
    <p:sldId id="277" r:id="rId21"/>
    <p:sldId id="27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0" d="100"/>
          <a:sy n="60" d="100"/>
        </p:scale>
        <p:origin x="-1842" y="-7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4AF466F-BDA4-4F18-9C7B-FF0A9A1B0E80}" type="datetime1">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63A9A7CB-BEE6-4F99-898E-913F06E8E125}" type="datetime1">
              <a:rPr lang="en-US" smtClean="0"/>
              <a:pPr/>
              <a:t>12/10/2012</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EE1B38-C5EB-4D66-9137-0AFE9CDEDE8F}" type="datetime1">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327B613C-1AD7-49D3-885D-F654C5CDBAA6}" type="datetime1">
              <a:rPr lang="en-US" smtClean="0"/>
              <a:pPr/>
              <a:t>12/10/2012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27B613C-1AD7-49D3-885D-F654C5CDBAA6}" type="datetime1">
              <a:rPr lang="en-US" smtClean="0"/>
              <a:pPr/>
              <a:t>12/10/2012</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E2D2B3B-882E-40F3-A32F-6DD51691504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nvestor.starbucks.com/phoenix.zhtml?c=99518&amp;p=irol-reportsannu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youtu.be/9pYCsKAiyuk"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
        <p:nvSpPr>
          <p:cNvPr id="2" name="Title 1"/>
          <p:cNvSpPr>
            <a:spLocks noGrp="1"/>
          </p:cNvSpPr>
          <p:nvPr>
            <p:ph type="ctrTitle"/>
          </p:nvPr>
        </p:nvSpPr>
        <p:spPr>
          <a:xfrm>
            <a:off x="228600" y="2286000"/>
            <a:ext cx="4419600" cy="1828800"/>
          </a:xfrm>
        </p:spPr>
        <p:txBody>
          <a:bodyPr>
            <a:normAutofit fontScale="90000"/>
          </a:bodyPr>
          <a:lstStyle/>
          <a:p>
            <a:r>
              <a:rPr lang="en-US" sz="7200" dirty="0" smtClean="0">
                <a:solidFill>
                  <a:schemeClr val="accent4">
                    <a:lumMod val="50000"/>
                  </a:schemeClr>
                </a:solidFill>
                <a:latin typeface="Hobo Std" pitchFamily="34" charset="0"/>
              </a:rPr>
              <a:t>Starbucks</a:t>
            </a:r>
            <a:r>
              <a:rPr lang="en-US" dirty="0" smtClean="0"/>
              <a:t/>
            </a:r>
            <a:br>
              <a:rPr lang="en-US" dirty="0" smtClean="0"/>
            </a:br>
            <a:r>
              <a:rPr lang="en-US" dirty="0" smtClean="0"/>
              <a:t>HR Management</a:t>
            </a:r>
            <a:endParaRPr lang="en-US" dirty="0"/>
          </a:p>
        </p:txBody>
      </p:sp>
      <p:sp>
        <p:nvSpPr>
          <p:cNvPr id="3" name="Subtitle 2"/>
          <p:cNvSpPr>
            <a:spLocks noGrp="1"/>
          </p:cNvSpPr>
          <p:nvPr>
            <p:ph type="subTitle" idx="1"/>
          </p:nvPr>
        </p:nvSpPr>
        <p:spPr>
          <a:xfrm>
            <a:off x="228600" y="4343400"/>
            <a:ext cx="4419600" cy="457200"/>
          </a:xfrm>
        </p:spPr>
        <p:txBody>
          <a:bodyPr>
            <a:normAutofit/>
          </a:bodyPr>
          <a:lstStyle/>
          <a:p>
            <a:r>
              <a:rPr lang="en-US" sz="2000" dirty="0" smtClean="0"/>
              <a:t>Presented by: Hollie, Rachael, Shelby</a:t>
            </a:r>
            <a:endParaRPr lang="en-US" sz="2000" dirty="0"/>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15000" y="4701730"/>
            <a:ext cx="2705100" cy="1685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8342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Strategy with HR functions</a:t>
            </a:r>
            <a:endParaRPr lang="en-US" dirty="0"/>
          </a:p>
        </p:txBody>
      </p:sp>
      <p:sp>
        <p:nvSpPr>
          <p:cNvPr id="3" name="Content Placeholder 2"/>
          <p:cNvSpPr>
            <a:spLocks noGrp="1"/>
          </p:cNvSpPr>
          <p:nvPr>
            <p:ph idx="1"/>
          </p:nvPr>
        </p:nvSpPr>
        <p:spPr/>
        <p:txBody>
          <a:bodyPr>
            <a:normAutofit fontScale="92500"/>
          </a:bodyPr>
          <a:lstStyle/>
          <a:p>
            <a:r>
              <a:rPr lang="en-US" dirty="0" smtClean="0"/>
              <a:t>“To inspire and nurture the human spirit – one person, one cup and neighborhood at a time”</a:t>
            </a:r>
          </a:p>
          <a:p>
            <a:r>
              <a:rPr lang="en-US" dirty="0" smtClean="0"/>
              <a:t>Training</a:t>
            </a:r>
          </a:p>
          <a:p>
            <a:pPr lvl="1"/>
            <a:r>
              <a:rPr lang="en-US" dirty="0" smtClean="0"/>
              <a:t>Aligns their strategy of giving customers the ultimate “customer experience” through development of programs, lean techniques – “finding new ways to deliver world-class customer service and perfect beverages while keeping costs in line and our partners engaged”</a:t>
            </a:r>
          </a:p>
          <a:p>
            <a:r>
              <a:rPr lang="en-US" dirty="0" smtClean="0"/>
              <a:t>Hiring/Recruiting</a:t>
            </a:r>
          </a:p>
          <a:p>
            <a:pPr lvl="1"/>
            <a:r>
              <a:rPr lang="en-US" dirty="0" smtClean="0"/>
              <a:t>Aligns their strategy by ensuring they have the best employees of customer service through development of their own screening system</a:t>
            </a:r>
          </a:p>
          <a:p>
            <a:r>
              <a:rPr lang="en-US" dirty="0" smtClean="0"/>
              <a:t>HR Administration</a:t>
            </a:r>
          </a:p>
          <a:p>
            <a:pPr lvl="1"/>
            <a:r>
              <a:rPr lang="en-US" dirty="0" smtClean="0"/>
              <a:t>Aligns their strategy ensuring they retain their partners through development of rewards system and having great benefits package for FT/PT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dirty="0"/>
          </a:p>
        </p:txBody>
      </p:sp>
    </p:spTree>
    <p:extLst>
      <p:ext uri="{BB962C8B-B14F-4D97-AF65-F5344CB8AC3E}">
        <p14:creationId xmlns="" xmlns:p14="http://schemas.microsoft.com/office/powerpoint/2010/main" val="2291638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 Systems to Integrate Strategy</a:t>
            </a:r>
            <a:endParaRPr lang="en-US" dirty="0"/>
          </a:p>
        </p:txBody>
      </p:sp>
      <p:sp>
        <p:nvSpPr>
          <p:cNvPr id="3" name="Content Placeholder 2"/>
          <p:cNvSpPr>
            <a:spLocks noGrp="1"/>
          </p:cNvSpPr>
          <p:nvPr>
            <p:ph idx="1"/>
          </p:nvPr>
        </p:nvSpPr>
        <p:spPr/>
        <p:txBody>
          <a:bodyPr/>
          <a:lstStyle/>
          <a:p>
            <a:r>
              <a:rPr lang="en-US" dirty="0" smtClean="0"/>
              <a:t>Integrative Linkage</a:t>
            </a:r>
          </a:p>
          <a:p>
            <a:pPr lvl="1"/>
            <a:r>
              <a:rPr lang="en-US" dirty="0" smtClean="0"/>
              <a:t>HRM is involved in both strategy formulation and strategy implementation</a:t>
            </a:r>
          </a:p>
          <a:p>
            <a:r>
              <a:rPr lang="en-US" dirty="0" smtClean="0"/>
              <a:t>Performance Management Systems</a:t>
            </a:r>
          </a:p>
          <a:p>
            <a:pPr lvl="1"/>
            <a:r>
              <a:rPr lang="en-US" dirty="0" smtClean="0"/>
              <a:t>“Your Special Blend”</a:t>
            </a:r>
          </a:p>
          <a:p>
            <a:pPr lvl="2"/>
            <a:r>
              <a:rPr lang="en-US" dirty="0" smtClean="0"/>
              <a:t>Starbucks Rewards Model for Employees</a:t>
            </a:r>
          </a:p>
          <a:p>
            <a:pPr lvl="3"/>
            <a:r>
              <a:rPr lang="en-US" dirty="0" smtClean="0"/>
              <a:t>Bonuses based on goals achieved, Free Coffee, Tuition Assistance, Partner Discounts, 30% Store Discounts</a:t>
            </a:r>
          </a:p>
          <a:p>
            <a:pPr lvl="1"/>
            <a:r>
              <a:rPr lang="en-US" dirty="0" smtClean="0"/>
              <a:t>Starbucks Growth Model</a:t>
            </a:r>
          </a:p>
          <a:p>
            <a:pPr lvl="2"/>
            <a:r>
              <a:rPr lang="en-US" dirty="0" smtClean="0"/>
              <a:t>Model that helps improve employee’s growth in company</a:t>
            </a:r>
          </a:p>
          <a:p>
            <a:pPr lvl="1"/>
            <a:endParaRPr lang="en-US"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a:bodyPr>
          <a:lstStyle/>
          <a:p>
            <a:r>
              <a:rPr lang="en-US" dirty="0" smtClean="0"/>
              <a:t>Differentiating Strategy with HR functions</a:t>
            </a:r>
            <a:endParaRPr lang="en-US" dirty="0"/>
          </a:p>
        </p:txBody>
      </p:sp>
      <p:sp>
        <p:nvSpPr>
          <p:cNvPr id="3" name="Content Placeholder 2"/>
          <p:cNvSpPr>
            <a:spLocks noGrp="1"/>
          </p:cNvSpPr>
          <p:nvPr>
            <p:ph idx="1"/>
          </p:nvPr>
        </p:nvSpPr>
        <p:spPr/>
        <p:txBody>
          <a:bodyPr/>
          <a:lstStyle/>
          <a:p>
            <a:r>
              <a:rPr lang="en-US" dirty="0" smtClean="0"/>
              <a:t>HR continues to develop their functions/practices based on Starbuck’s strategy</a:t>
            </a:r>
          </a:p>
          <a:p>
            <a:r>
              <a:rPr lang="en-US" dirty="0" smtClean="0"/>
              <a:t>HR will implement certain aspects of strategy (Integrative Linkage)</a:t>
            </a:r>
          </a:p>
          <a:p>
            <a:pPr lvl="2"/>
            <a:r>
              <a:rPr lang="en-US" dirty="0" smtClean="0"/>
              <a:t>Hiring the right employees to meet the goals of the company’s strategy</a:t>
            </a:r>
          </a:p>
          <a:p>
            <a:pPr lvl="2"/>
            <a:r>
              <a:rPr lang="en-US" dirty="0" smtClean="0"/>
              <a:t>Ensure hired employees are successful in meeting goals leading up to overall strategy</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dirty="0"/>
          </a:p>
        </p:txBody>
      </p:sp>
    </p:spTree>
    <p:extLst>
      <p:ext uri="{BB962C8B-B14F-4D97-AF65-F5344CB8AC3E}">
        <p14:creationId xmlns="" xmlns:p14="http://schemas.microsoft.com/office/powerpoint/2010/main" val="4267249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2">
                    <a:lumMod val="50000"/>
                  </a:schemeClr>
                </a:solidFill>
                <a:latin typeface="Hobo Std" pitchFamily="34" charset="0"/>
              </a:rPr>
              <a:t>HR Workforce Competencies</a:t>
            </a:r>
            <a:endParaRPr lang="en-US" dirty="0">
              <a:solidFill>
                <a:schemeClr val="bg2">
                  <a:lumMod val="50000"/>
                </a:schemeClr>
              </a:solidFill>
              <a:latin typeface="Hobo Std" pitchFamily="34"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dirty="0"/>
          </a:p>
        </p:txBody>
      </p:sp>
    </p:spTree>
    <p:extLst>
      <p:ext uri="{BB962C8B-B14F-4D97-AF65-F5344CB8AC3E}">
        <p14:creationId xmlns="" xmlns:p14="http://schemas.microsoft.com/office/powerpoint/2010/main" val="3486695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latin typeface="Hobo Std" pitchFamily="34" charset="0"/>
              </a:rPr>
              <a:t>Competencies (Skills)</a:t>
            </a:r>
            <a:endParaRPr lang="en-US" sz="4000" dirty="0">
              <a:solidFill>
                <a:schemeClr val="tx2">
                  <a:lumMod val="50000"/>
                </a:schemeClr>
              </a:solidFill>
              <a:latin typeface="Hobo Std" pitchFamily="34" charset="0"/>
            </a:endParaRPr>
          </a:p>
        </p:txBody>
      </p:sp>
      <p:sp>
        <p:nvSpPr>
          <p:cNvPr id="3" name="Content Placeholder 2"/>
          <p:cNvSpPr>
            <a:spLocks noGrp="1"/>
          </p:cNvSpPr>
          <p:nvPr>
            <p:ph sz="half" idx="2"/>
          </p:nvPr>
        </p:nvSpPr>
        <p:spPr>
          <a:xfrm>
            <a:off x="457200" y="1600200"/>
            <a:ext cx="4040188" cy="4525963"/>
          </a:xfrm>
        </p:spPr>
        <p:txBody>
          <a:bodyPr>
            <a:noAutofit/>
          </a:bodyPr>
          <a:lstStyle/>
          <a:p>
            <a:r>
              <a:rPr lang="en-US" sz="2200" dirty="0" smtClean="0"/>
              <a:t>Strategic Partner: grocery stores, drug stores, (Barnes and Noble/ Target), international markets: China, India, Brazil, by 2012 hopes to be in Vietnam</a:t>
            </a:r>
          </a:p>
          <a:p>
            <a:r>
              <a:rPr lang="en-US" sz="2200" dirty="0" smtClean="0"/>
              <a:t>Change agent: demographics and store locations</a:t>
            </a:r>
          </a:p>
          <a:p>
            <a:r>
              <a:rPr lang="en-US" sz="2200" dirty="0" smtClean="0"/>
              <a:t>Employee Advocate: reflects the strength and resiliency of Starbucks Business Model</a:t>
            </a:r>
          </a:p>
          <a:p>
            <a:r>
              <a:rPr lang="en-US" sz="2200" dirty="0" smtClean="0"/>
              <a:t>Administrative expert: to attract world class people who have values which align with culture of the company</a:t>
            </a:r>
            <a:endParaRPr lang="en-US" sz="22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dirty="0"/>
          </a:p>
        </p:txBody>
      </p:sp>
      <p:pic>
        <p:nvPicPr>
          <p:cNvPr id="4099"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05400" y="2743200"/>
            <a:ext cx="3276600" cy="2743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87355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7543800" cy="3236119"/>
          </a:xfrm>
        </p:spPr>
        <p:txBody>
          <a:bodyPr>
            <a:normAutofit/>
          </a:bodyPr>
          <a:lstStyle/>
          <a:p>
            <a:r>
              <a:rPr lang="en-US" dirty="0" smtClean="0">
                <a:solidFill>
                  <a:schemeClr val="accent2">
                    <a:lumMod val="60000"/>
                    <a:lumOff val="40000"/>
                  </a:schemeClr>
                </a:solidFill>
                <a:latin typeface="Bookman Old Style" pitchFamily="18" charset="0"/>
              </a:rPr>
              <a:t>“We have always believed the way to build a great enduring company is to strike a balance between profitability and a social conscience”</a:t>
            </a:r>
            <a:endParaRPr lang="en-US" dirty="0">
              <a:solidFill>
                <a:schemeClr val="accent2">
                  <a:lumMod val="60000"/>
                  <a:lumOff val="40000"/>
                </a:schemeClr>
              </a:solidFill>
              <a:latin typeface="Bookman Old Style" pitchFamily="18" charset="0"/>
            </a:endParaRPr>
          </a:p>
        </p:txBody>
      </p:sp>
      <p:sp>
        <p:nvSpPr>
          <p:cNvPr id="3" name="Slide Number Placeholder 2"/>
          <p:cNvSpPr>
            <a:spLocks noGrp="1"/>
          </p:cNvSpPr>
          <p:nvPr>
            <p:ph type="sldNum" sz="quarter" idx="12"/>
          </p:nvPr>
        </p:nvSpPr>
        <p:spPr/>
        <p:txBody>
          <a:bodyPr/>
          <a:lstStyle/>
          <a:p>
            <a:fld id="{6E2D2B3B-882E-40F3-A32F-6DD516915044}" type="slidenum">
              <a:rPr lang="en-US" smtClean="0"/>
              <a:pPr/>
              <a:t>15</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53000" y="4038600"/>
            <a:ext cx="3714750" cy="23669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44677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obo Std" pitchFamily="34" charset="0"/>
              </a:rPr>
              <a:t>Cons and Pros of their HR</a:t>
            </a:r>
            <a:endParaRPr lang="en-US" dirty="0">
              <a:latin typeface="Hobo Std" pitchFamily="34" charset="0"/>
            </a:endParaRPr>
          </a:p>
        </p:txBody>
      </p:sp>
      <p:sp>
        <p:nvSpPr>
          <p:cNvPr id="3" name="Content Placeholder 2"/>
          <p:cNvSpPr>
            <a:spLocks noGrp="1"/>
          </p:cNvSpPr>
          <p:nvPr>
            <p:ph idx="1"/>
          </p:nvPr>
        </p:nvSpPr>
        <p:spPr/>
        <p:txBody>
          <a:bodyPr>
            <a:normAutofit/>
          </a:bodyPr>
          <a:lstStyle/>
          <a:p>
            <a:r>
              <a:rPr lang="en-US" dirty="0" smtClean="0"/>
              <a:t>Cons </a:t>
            </a:r>
          </a:p>
          <a:p>
            <a:pPr lvl="1"/>
            <a:r>
              <a:rPr lang="en-US" dirty="0" smtClean="0"/>
              <a:t>Employees through surveys answered they wanted to better </a:t>
            </a:r>
            <a:r>
              <a:rPr lang="en-US" dirty="0"/>
              <a:t>understand career progression through the </a:t>
            </a:r>
            <a:r>
              <a:rPr lang="en-US" dirty="0" smtClean="0"/>
              <a:t>organization</a:t>
            </a:r>
          </a:p>
          <a:p>
            <a:pPr lvl="1"/>
            <a:r>
              <a:rPr lang="en-US" dirty="0" smtClean="0"/>
              <a:t>Finding </a:t>
            </a:r>
            <a:r>
              <a:rPr lang="en-US" dirty="0"/>
              <a:t>and keeping high-quality </a:t>
            </a:r>
            <a:r>
              <a:rPr lang="en-US" dirty="0" smtClean="0"/>
              <a:t>managers to keep the culture strong</a:t>
            </a:r>
          </a:p>
          <a:p>
            <a:r>
              <a:rPr lang="en-US" dirty="0" smtClean="0"/>
              <a:t>Pros</a:t>
            </a:r>
          </a:p>
          <a:p>
            <a:pPr lvl="1"/>
            <a:r>
              <a:rPr lang="en-US" dirty="0" smtClean="0"/>
              <a:t>HR is a strategic partner</a:t>
            </a:r>
          </a:p>
          <a:p>
            <a:pPr lvl="1"/>
            <a:r>
              <a:rPr lang="en-US" dirty="0" smtClean="0"/>
              <a:t>Strong culture in the workplace “partners”</a:t>
            </a:r>
          </a:p>
          <a:p>
            <a:pPr lvl="1"/>
            <a:r>
              <a:rPr lang="en-US" dirty="0" smtClean="0"/>
              <a:t>Able to retain partners with culture, benefits, rewards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dirty="0"/>
          </a:p>
        </p:txBody>
      </p:sp>
    </p:spTree>
    <p:extLst>
      <p:ext uri="{BB962C8B-B14F-4D97-AF65-F5344CB8AC3E}">
        <p14:creationId xmlns="" xmlns:p14="http://schemas.microsoft.com/office/powerpoint/2010/main" val="1581553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dirty="0" smtClean="0">
                <a:solidFill>
                  <a:schemeClr val="tx2">
                    <a:lumMod val="50000"/>
                  </a:schemeClr>
                </a:solidFill>
                <a:latin typeface="Hobo Std" pitchFamily="34" charset="0"/>
              </a:rPr>
              <a:t>Opportunities for Improvement/Recommendations</a:t>
            </a:r>
            <a:endParaRPr lang="en-US" dirty="0">
              <a:solidFill>
                <a:schemeClr val="tx2">
                  <a:lumMod val="50000"/>
                </a:schemeClr>
              </a:solidFill>
              <a:latin typeface="Hobo Std" pitchFamily="34" charset="0"/>
            </a:endParaRPr>
          </a:p>
        </p:txBody>
      </p:sp>
      <p:sp>
        <p:nvSpPr>
          <p:cNvPr id="3" name="Content Placeholder 2"/>
          <p:cNvSpPr>
            <a:spLocks noGrp="1"/>
          </p:cNvSpPr>
          <p:nvPr>
            <p:ph idx="1"/>
          </p:nvPr>
        </p:nvSpPr>
        <p:spPr/>
        <p:txBody>
          <a:bodyPr/>
          <a:lstStyle/>
          <a:p>
            <a:r>
              <a:rPr lang="en-US" dirty="0" smtClean="0"/>
              <a:t>Recommend to grow globally with new coffee products </a:t>
            </a:r>
          </a:p>
          <a:p>
            <a:r>
              <a:rPr lang="en-US" dirty="0" smtClean="0"/>
              <a:t>Recommend when global, to respect cultural differences coffee products to fit the culture (ex. Seattle (blueberry) vs. China (black sesame seed) muffin)</a:t>
            </a:r>
          </a:p>
          <a:p>
            <a:r>
              <a:rPr lang="en-US" dirty="0" smtClean="0"/>
              <a:t>Continue to decentralize- keep trust with people in market place</a:t>
            </a:r>
          </a:p>
          <a:p>
            <a:r>
              <a:rPr lang="en-US" dirty="0" smtClean="0"/>
              <a:t>Remain true to the values of the company and quality of the coffee</a:t>
            </a:r>
          </a:p>
          <a:p>
            <a:r>
              <a:rPr lang="en-US" dirty="0" smtClean="0"/>
              <a:t>To remember growth is not to be a strategy; “it’s a tactic”</a:t>
            </a:r>
          </a:p>
          <a:p>
            <a:r>
              <a:rPr lang="en-US" dirty="0" smtClean="0"/>
              <a:t>To keep the company disciplined for profitable growth</a:t>
            </a:r>
          </a:p>
          <a:p>
            <a:pPr marL="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dirty="0"/>
          </a:p>
        </p:txBody>
      </p:sp>
    </p:spTree>
    <p:extLst>
      <p:ext uri="{BB962C8B-B14F-4D97-AF65-F5344CB8AC3E}">
        <p14:creationId xmlns="" xmlns:p14="http://schemas.microsoft.com/office/powerpoint/2010/main" val="1558617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obo Std" pitchFamily="34" charset="0"/>
              </a:rPr>
              <a:t>Visual HR Scorecard</a:t>
            </a:r>
            <a:endParaRPr lang="en-US" dirty="0">
              <a:latin typeface="Hobo Std" pitchFamily="34" charset="0"/>
            </a:endParaRP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905000" y="1447800"/>
            <a:ext cx="5782432" cy="5151311"/>
          </a:xfrm>
          <a:prstGeom prst="rect">
            <a:avLst/>
          </a:prstGeom>
          <a:noFill/>
          <a:ln w="9525">
            <a:noFill/>
            <a:miter lim="800000"/>
            <a:headEnd/>
            <a:tailEnd/>
          </a:ln>
        </p:spPr>
      </p:pic>
    </p:spTree>
    <p:extLst>
      <p:ext uri="{BB962C8B-B14F-4D97-AF65-F5344CB8AC3E}">
        <p14:creationId xmlns="" xmlns:p14="http://schemas.microsoft.com/office/powerpoint/2010/main" val="2915594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Autofit/>
          </a:bodyPr>
          <a:lstStyle/>
          <a:p>
            <a:pPr algn="ctr"/>
            <a:r>
              <a:rPr lang="en-US" sz="4000" dirty="0" smtClean="0">
                <a:solidFill>
                  <a:schemeClr val="tx2">
                    <a:lumMod val="50000"/>
                  </a:schemeClr>
                </a:solidFill>
                <a:latin typeface="Hobo Std" pitchFamily="34" charset="0"/>
              </a:rPr>
              <a:t>Annotated Bibliography</a:t>
            </a:r>
            <a:endParaRPr lang="en-US" sz="4000" dirty="0">
              <a:solidFill>
                <a:schemeClr val="tx2">
                  <a:lumMod val="50000"/>
                </a:schemeClr>
              </a:solidFill>
              <a:latin typeface="Hobo Std" pitchFamily="34" charset="0"/>
            </a:endParaRPr>
          </a:p>
        </p:txBody>
      </p:sp>
      <p:sp>
        <p:nvSpPr>
          <p:cNvPr id="4" name="Content Placeholder 3"/>
          <p:cNvSpPr>
            <a:spLocks noGrp="1"/>
          </p:cNvSpPr>
          <p:nvPr>
            <p:ph idx="1"/>
          </p:nvPr>
        </p:nvSpPr>
        <p:spPr>
          <a:xfrm>
            <a:off x="457200" y="1600200"/>
            <a:ext cx="8305800" cy="4525963"/>
          </a:xfrm>
        </p:spPr>
        <p:txBody>
          <a:bodyPr>
            <a:normAutofit/>
          </a:bodyPr>
          <a:lstStyle/>
          <a:p>
            <a:r>
              <a:rPr lang="en-US" sz="1400" dirty="0" smtClean="0">
                <a:hlinkClick r:id="rId2"/>
              </a:rPr>
              <a:t>http</a:t>
            </a:r>
            <a:r>
              <a:rPr lang="en-US" sz="1400" dirty="0">
                <a:hlinkClick r:id="rId2"/>
              </a:rPr>
              <a:t>://</a:t>
            </a:r>
            <a:r>
              <a:rPr lang="en-US" sz="1400" dirty="0" smtClean="0">
                <a:hlinkClick r:id="rId2"/>
              </a:rPr>
              <a:t>investor.starbucks.com/phoenix.zhtml?c=99518&amp;p=irol-reportsannual</a:t>
            </a:r>
            <a:r>
              <a:rPr lang="en-US" sz="1400" dirty="0" smtClean="0"/>
              <a:t> – 2011</a:t>
            </a:r>
          </a:p>
          <a:p>
            <a:pPr marL="0" indent="0">
              <a:buNone/>
            </a:pPr>
            <a:r>
              <a:rPr lang="en-US" sz="1400" dirty="0"/>
              <a:t>	</a:t>
            </a:r>
            <a:r>
              <a:rPr lang="en-US" sz="1400" dirty="0" smtClean="0"/>
              <a:t>The annual report give detailed information about the company business operations, 	financial, management, market disclosures,controls/ procedures, etc. The point of this 	source is to see Starbucks as a whole. The annual report helps to see how the Company is 	growing and developing.</a:t>
            </a:r>
          </a:p>
          <a:p>
            <a:pPr marL="0" indent="0">
              <a:buNone/>
            </a:pPr>
            <a:r>
              <a:rPr lang="en-US" sz="1400" dirty="0" smtClean="0"/>
              <a:t>Becker, B., Huselid, M., &amp; Ulrich, D. (n.d.). </a:t>
            </a:r>
            <a:r>
              <a:rPr lang="en-US" sz="1400" i="1" dirty="0" smtClean="0"/>
              <a:t>The hr scorecard</a:t>
            </a:r>
            <a:r>
              <a:rPr lang="en-US" sz="1400" dirty="0" smtClean="0"/>
              <a:t>. Boston, MA: </a:t>
            </a:r>
            <a:br>
              <a:rPr lang="en-US" sz="1400" dirty="0" smtClean="0"/>
            </a:br>
            <a:r>
              <a:rPr lang="en-US" sz="1400" dirty="0" smtClean="0"/>
              <a:t>	Harvard Business School Press. </a:t>
            </a:r>
            <a:br>
              <a:rPr lang="en-US" sz="1400" dirty="0" smtClean="0"/>
            </a:br>
            <a:r>
              <a:rPr lang="en-US" sz="1400" dirty="0" smtClean="0"/>
              <a:t>	This book has helped the group develop an HR scorecard for Starbucks </a:t>
            </a:r>
            <a:br>
              <a:rPr lang="en-US" sz="1400" dirty="0" smtClean="0"/>
            </a:br>
            <a:r>
              <a:rPr lang="en-US" sz="1400" dirty="0" smtClean="0"/>
              <a:t>	through knowing how to analyze business aspects of their human resources </a:t>
            </a:r>
            <a:br>
              <a:rPr lang="en-US" sz="1400" dirty="0" smtClean="0"/>
            </a:br>
            <a:r>
              <a:rPr lang="en-US" sz="1400" dirty="0" smtClean="0"/>
              <a:t>	and align, integrate, and differentiate it with their strategy. </a:t>
            </a:r>
          </a:p>
          <a:p>
            <a:pPr marL="0" indent="0">
              <a:buNone/>
            </a:pPr>
            <a:r>
              <a:rPr lang="en-US" sz="1400" dirty="0" smtClean="0"/>
              <a:t>Bussing-Burks, M. (2009). Coffee master program [How Starbucks Moved Ahead of the Competition]. 	In </a:t>
            </a:r>
            <a:r>
              <a:rPr lang="en-US" sz="1400" i="1" dirty="0" smtClean="0"/>
              <a:t>Starbucks</a:t>
            </a:r>
            <a:r>
              <a:rPr lang="en-US" sz="1400" dirty="0" smtClean="0"/>
              <a:t> (pp. 62-63). Santa Barbara, CA: Greenwood Press. </a:t>
            </a:r>
            <a:br>
              <a:rPr lang="en-US" sz="1400" dirty="0" smtClean="0"/>
            </a:br>
            <a:r>
              <a:rPr lang="en-US" sz="1400" dirty="0" smtClean="0"/>
              <a:t>	This section of the book explains some of the training that Starbucks offers to its 	employees, which I thought would be great evidence showing the company invests a lot 	into their employees to meet their goals/strategy. </a:t>
            </a:r>
          </a:p>
          <a:p>
            <a:pPr marL="0" indent="0">
              <a:buNone/>
            </a:pPr>
            <a:endParaRPr lang="en-US" sz="1400" dirty="0" smtClean="0"/>
          </a:p>
          <a:p>
            <a:pPr marL="0" indent="0">
              <a:buNone/>
            </a:pPr>
            <a:endParaRPr lang="en-US" sz="1400" dirty="0" smtClean="0"/>
          </a:p>
          <a:p>
            <a:pPr marL="0" indent="0">
              <a:buNone/>
            </a:pPr>
            <a:r>
              <a:rPr lang="en-US" dirty="0"/>
              <a:t>	</a:t>
            </a:r>
          </a:p>
        </p:txBody>
      </p:sp>
      <p:sp>
        <p:nvSpPr>
          <p:cNvPr id="3" name="Slide Number Placeholder 2"/>
          <p:cNvSpPr>
            <a:spLocks noGrp="1"/>
          </p:cNvSpPr>
          <p:nvPr>
            <p:ph type="sldNum" sz="quarter" idx="12"/>
          </p:nvPr>
        </p:nvSpPr>
        <p:spPr/>
        <p:txBody>
          <a:bodyPr/>
          <a:lstStyle/>
          <a:p>
            <a:fld id="{6E2D2B3B-882E-40F3-A32F-6DD516915044}" type="slidenum">
              <a:rPr lang="en-US" smtClean="0"/>
              <a:pPr/>
              <a:t>19</a:t>
            </a:fld>
            <a:endParaRPr lang="en-US" dirty="0"/>
          </a:p>
        </p:txBody>
      </p:sp>
    </p:spTree>
    <p:extLst>
      <p:ext uri="{BB962C8B-B14F-4D97-AF65-F5344CB8AC3E}">
        <p14:creationId xmlns="" xmlns:p14="http://schemas.microsoft.com/office/powerpoint/2010/main" val="1019870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Starbucks History</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The company was started by Gorden  Bowker, Jerry Baldwin , and Zev Siegl the first store opened in 1971. The first name was Starbucks Coffee Tea and Spices. Later the name was changed to the </a:t>
            </a:r>
            <a:r>
              <a:rPr lang="en-US" dirty="0"/>
              <a:t>S</a:t>
            </a:r>
            <a:r>
              <a:rPr lang="en-US" dirty="0" smtClean="0"/>
              <a:t>tarbucks Coffee Company. </a:t>
            </a:r>
            <a:r>
              <a:rPr lang="en-US" dirty="0"/>
              <a:t> </a:t>
            </a:r>
            <a:r>
              <a:rPr lang="en-US" dirty="0" smtClean="0"/>
              <a:t>The owners were not originally skilled in the coffee business all they knew was that a good cup of coffee was hard to find. The three owners received training in the coffee business by working for Peet’s Coffee and Tea. The owner Peet roasted beans for Starbucks while he taught the owners how to be perfectionist in the business. The owner Peet from Peet’s Coffee and Tea roasted beans for the first year of Starbucks opening. The original idea of the store was not to sell coffee by the cup but to sell coffee beans along with coffee related merchandise and equipment. Siegl one of the owners was the only paid employee at the start of the business. He connected with the customers and was a retail guru.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dirty="0"/>
          </a:p>
        </p:txBody>
      </p:sp>
    </p:spTree>
    <p:extLst>
      <p:ext uri="{BB962C8B-B14F-4D97-AF65-F5344CB8AC3E}">
        <p14:creationId xmlns="" xmlns:p14="http://schemas.microsoft.com/office/powerpoint/2010/main" val="95756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solidFill>
                  <a:schemeClr val="tx2">
                    <a:lumMod val="50000"/>
                  </a:schemeClr>
                </a:solidFill>
                <a:latin typeface="Hobo Std" pitchFamily="34" charset="0"/>
              </a:rPr>
              <a:t/>
            </a:r>
            <a:br>
              <a:rPr lang="en-US" sz="4400" dirty="0" smtClean="0">
                <a:solidFill>
                  <a:schemeClr val="tx2">
                    <a:lumMod val="50000"/>
                  </a:schemeClr>
                </a:solidFill>
                <a:latin typeface="Hobo Std" pitchFamily="34" charset="0"/>
              </a:rPr>
            </a:br>
            <a:r>
              <a:rPr lang="en-US" sz="4400" dirty="0" smtClean="0">
                <a:solidFill>
                  <a:schemeClr val="tx2">
                    <a:lumMod val="50000"/>
                  </a:schemeClr>
                </a:solidFill>
                <a:latin typeface="Hobo Std" pitchFamily="34" charset="0"/>
              </a:rPr>
              <a:t/>
            </a:r>
            <a:br>
              <a:rPr lang="en-US" sz="4400" dirty="0" smtClean="0">
                <a:solidFill>
                  <a:schemeClr val="tx2">
                    <a:lumMod val="50000"/>
                  </a:schemeClr>
                </a:solidFill>
                <a:latin typeface="Hobo Std" pitchFamily="34" charset="0"/>
              </a:rPr>
            </a:br>
            <a:r>
              <a:rPr lang="en-US" sz="4400" dirty="0" smtClean="0">
                <a:solidFill>
                  <a:schemeClr val="tx2">
                    <a:lumMod val="50000"/>
                  </a:schemeClr>
                </a:solidFill>
                <a:latin typeface="Hobo Std" pitchFamily="34" charset="0"/>
              </a:rPr>
              <a:t>Annotated Bibliography</a:t>
            </a:r>
            <a:endParaRPr lang="en-US" dirty="0"/>
          </a:p>
        </p:txBody>
      </p:sp>
      <p:sp>
        <p:nvSpPr>
          <p:cNvPr id="3" name="Content Placeholder 2"/>
          <p:cNvSpPr>
            <a:spLocks noGrp="1"/>
          </p:cNvSpPr>
          <p:nvPr>
            <p:ph idx="1"/>
          </p:nvPr>
        </p:nvSpPr>
        <p:spPr/>
        <p:txBody>
          <a:bodyPr>
            <a:normAutofit/>
          </a:bodyPr>
          <a:lstStyle/>
          <a:p>
            <a:r>
              <a:rPr lang="en-US" sz="1400" dirty="0" smtClean="0"/>
              <a:t>Cohn, J. M., Khurana, R., &amp; Reeves, L. (2005). Growing Talent as if Your Business Depended on It. (cover story). Harvard Business Review, 83(10), 62-70.</a:t>
            </a:r>
            <a:br>
              <a:rPr lang="en-US" sz="1400" dirty="0" smtClean="0"/>
            </a:br>
            <a:r>
              <a:rPr lang="en-US" sz="1400" dirty="0" smtClean="0"/>
              <a:t>	</a:t>
            </a:r>
            <a:r>
              <a:rPr lang="en-US" sz="1500" dirty="0" smtClean="0"/>
              <a:t>The article explained the business ideas of the Starbucks Company. It informed us 	that C.E.Os. are internally picked. I decided to use the information towards the idea  	that is a strategic human resources advantage.</a:t>
            </a:r>
          </a:p>
          <a:p>
            <a:r>
              <a:rPr lang="en-US" sz="1400" dirty="0" smtClean="0"/>
              <a:t>Leung, C. (2006). CULTURE CLUB. Canadian Business, 79(20), 115-120. </a:t>
            </a:r>
            <a:br>
              <a:rPr lang="en-US" sz="1400" dirty="0" smtClean="0"/>
            </a:br>
            <a:r>
              <a:rPr lang="en-US" sz="1400" dirty="0" smtClean="0"/>
              <a:t>	</a:t>
            </a:r>
            <a:r>
              <a:rPr lang="en-US" sz="1500" dirty="0" smtClean="0"/>
              <a:t>The article talked about the importance of business culture. They said that 	Starbucks did things that 65% of executives surveyed said they do not do. I used the 	article to back up my understanding of the Starbucks culture.</a:t>
            </a:r>
            <a:endParaRPr lang="en-US" sz="1400" dirty="0" smtClean="0"/>
          </a:p>
          <a:p>
            <a:r>
              <a:rPr lang="en-US" sz="1400" dirty="0"/>
              <a:t>Moe, M. (2006). Star gazer [The Power of Growth - The Magic of Compound </a:t>
            </a:r>
            <a:br>
              <a:rPr lang="en-US" sz="1400" dirty="0"/>
            </a:br>
            <a:r>
              <a:rPr lang="en-US" sz="1400" dirty="0"/>
              <a:t>  </a:t>
            </a:r>
            <a:r>
              <a:rPr lang="en-US" sz="1400" dirty="0" smtClean="0"/>
              <a:t>	Interest</a:t>
            </a:r>
            <a:r>
              <a:rPr lang="en-US" sz="1400" dirty="0"/>
              <a:t>]. In </a:t>
            </a:r>
            <a:r>
              <a:rPr lang="en-US" sz="1400" i="1" dirty="0"/>
              <a:t>Finding the next starbucks</a:t>
            </a:r>
            <a:r>
              <a:rPr lang="en-US" sz="1400" dirty="0"/>
              <a:t> (pp. 26-31). London, England: </a:t>
            </a:r>
            <a:br>
              <a:rPr lang="en-US" sz="1400" dirty="0"/>
            </a:br>
            <a:r>
              <a:rPr lang="en-US" sz="1400" dirty="0"/>
              <a:t>     </a:t>
            </a:r>
            <a:r>
              <a:rPr lang="en-US" sz="1400" dirty="0" smtClean="0"/>
              <a:t>	Penguin </a:t>
            </a:r>
            <a:r>
              <a:rPr lang="en-US" sz="1400" dirty="0"/>
              <a:t>Books. </a:t>
            </a:r>
            <a:br>
              <a:rPr lang="en-US" sz="1400" dirty="0"/>
            </a:br>
            <a:r>
              <a:rPr lang="en-US" sz="1400" dirty="0"/>
              <a:t>      </a:t>
            </a:r>
            <a:r>
              <a:rPr lang="en-US" sz="1400" dirty="0" smtClean="0"/>
              <a:t>	In </a:t>
            </a:r>
            <a:r>
              <a:rPr lang="en-US" sz="1400" dirty="0"/>
              <a:t>this section of the book, the author interviews the CEO of Starbucks. </a:t>
            </a:r>
            <a:br>
              <a:rPr lang="en-US" sz="1400" dirty="0"/>
            </a:br>
            <a:r>
              <a:rPr lang="en-US" sz="1400" dirty="0"/>
              <a:t>       </a:t>
            </a:r>
            <a:r>
              <a:rPr lang="en-US" sz="1400" dirty="0" smtClean="0"/>
              <a:t>	I </a:t>
            </a:r>
            <a:r>
              <a:rPr lang="en-US" sz="1400" dirty="0"/>
              <a:t>was able to use information he stated in the interview to </a:t>
            </a:r>
            <a:r>
              <a:rPr lang="en-US" sz="1400" dirty="0" smtClean="0"/>
              <a:t>show Starbucks </a:t>
            </a:r>
            <a:r>
              <a:rPr lang="en-US" sz="1400" dirty="0"/>
              <a:t>strategy of </a:t>
            </a:r>
            <a:r>
              <a:rPr lang="en-US" sz="1400" dirty="0" smtClean="0"/>
              <a:t>	growth </a:t>
            </a:r>
            <a:r>
              <a:rPr lang="en-US" sz="1400" dirty="0"/>
              <a:t>and </a:t>
            </a:r>
            <a:r>
              <a:rPr lang="en-US" sz="1400" dirty="0" smtClean="0"/>
              <a:t>that </a:t>
            </a:r>
            <a:r>
              <a:rPr lang="en-US" sz="1400" dirty="0"/>
              <a:t>they see human resources is also a </a:t>
            </a:r>
            <a:r>
              <a:rPr lang="en-US" sz="1400" dirty="0" smtClean="0"/>
              <a:t>key </a:t>
            </a:r>
            <a:r>
              <a:rPr lang="en-US" sz="1400" dirty="0"/>
              <a:t>aspect in the company. </a:t>
            </a:r>
            <a:endParaRPr lang="en-US" sz="1400"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dirty="0"/>
          </a:p>
        </p:txBody>
      </p:sp>
    </p:spTree>
    <p:extLst>
      <p:ext uri="{BB962C8B-B14F-4D97-AF65-F5344CB8AC3E}">
        <p14:creationId xmlns="" xmlns:p14="http://schemas.microsoft.com/office/powerpoint/2010/main" val="2503943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2">
                    <a:lumMod val="50000"/>
                  </a:schemeClr>
                </a:solidFill>
                <a:latin typeface="Hobo Std" pitchFamily="34" charset="0"/>
              </a:rPr>
              <a:t>Annotated Bibliography</a:t>
            </a:r>
            <a:endParaRPr lang="en-US" sz="4000" dirty="0"/>
          </a:p>
        </p:txBody>
      </p:sp>
      <p:sp>
        <p:nvSpPr>
          <p:cNvPr id="3" name="Content Placeholder 2"/>
          <p:cNvSpPr>
            <a:spLocks noGrp="1"/>
          </p:cNvSpPr>
          <p:nvPr>
            <p:ph idx="1"/>
          </p:nvPr>
        </p:nvSpPr>
        <p:spPr/>
        <p:txBody>
          <a:bodyPr>
            <a:normAutofit lnSpcReduction="10000"/>
          </a:bodyPr>
          <a:lstStyle/>
          <a:p>
            <a:r>
              <a:rPr lang="en-US" sz="1400" dirty="0" smtClean="0"/>
              <a:t>Noe, R., Hollenbeck, J., Gerhart, B., &amp; Wright, P. (2013). </a:t>
            </a:r>
            <a:r>
              <a:rPr lang="en-US" sz="1400" i="1" dirty="0" smtClean="0"/>
              <a:t>Human resource </a:t>
            </a:r>
            <a:r>
              <a:rPr lang="en-US" sz="1400" dirty="0" smtClean="0"/>
              <a:t/>
            </a:r>
            <a:br>
              <a:rPr lang="en-US" sz="1400" dirty="0" smtClean="0"/>
            </a:br>
            <a:r>
              <a:rPr lang="en-US" sz="1400" dirty="0" smtClean="0"/>
              <a:t>	</a:t>
            </a:r>
            <a:r>
              <a:rPr lang="en-US" sz="1400" i="1" dirty="0" smtClean="0"/>
              <a:t>management</a:t>
            </a:r>
            <a:r>
              <a:rPr lang="en-US" sz="1400" dirty="0" smtClean="0"/>
              <a:t> (8E ed.). New York, NY: McGraw-Hill/Irin. </a:t>
            </a:r>
            <a:br>
              <a:rPr lang="en-US" sz="1400" dirty="0" smtClean="0"/>
            </a:br>
            <a:r>
              <a:rPr lang="en-US" sz="1400" dirty="0" smtClean="0"/>
              <a:t>	This book uses Starbucks as an example for gaining a competitive </a:t>
            </a:r>
            <a:br>
              <a:rPr lang="en-US" sz="1400" dirty="0" smtClean="0"/>
            </a:br>
            <a:r>
              <a:rPr lang="en-US" sz="1400" dirty="0" smtClean="0"/>
              <a:t>	advantage in human resources. In this presentation, the group reflects on </a:t>
            </a:r>
            <a:br>
              <a:rPr lang="en-US" sz="1400" dirty="0" smtClean="0"/>
            </a:br>
            <a:r>
              <a:rPr lang="en-US" sz="1400" dirty="0" smtClean="0"/>
              <a:t>	the training Starbucks invests in for their partners, the perks of being </a:t>
            </a:r>
            <a:br>
              <a:rPr lang="en-US" sz="1400" dirty="0" smtClean="0"/>
            </a:br>
            <a:r>
              <a:rPr lang="en-US" sz="1400" dirty="0" smtClean="0"/>
              <a:t>	a partner, how they use integrative linkage when it comes to their </a:t>
            </a:r>
            <a:br>
              <a:rPr lang="en-US" sz="1400" dirty="0" smtClean="0"/>
            </a:br>
            <a:r>
              <a:rPr lang="en-US" sz="1400" dirty="0" smtClean="0"/>
              <a:t>	strategy, as well as performance management in the workplace. </a:t>
            </a:r>
          </a:p>
          <a:p>
            <a:r>
              <a:rPr lang="en-US" sz="1400" dirty="0" smtClean="0"/>
              <a:t>Schultz, H., &amp; Gordon, J. (2011). A new blueprint for profitable growth, </a:t>
            </a:r>
            <a:br>
              <a:rPr lang="en-US" sz="1400" dirty="0" smtClean="0"/>
            </a:br>
            <a:r>
              <a:rPr lang="en-US" sz="1400" dirty="0" smtClean="0"/>
              <a:t>     	expanding our global presence - while making each store the heart of  local 	neighborhoods, delivering a sustainable economic model [Tribute]. In </a:t>
            </a:r>
            <a:r>
              <a:rPr lang="en-US" sz="1400" i="1" dirty="0" smtClean="0"/>
              <a:t>Onward</a:t>
            </a:r>
            <a:r>
              <a:rPr lang="en-US" sz="1400" dirty="0" smtClean="0"/>
              <a:t> (pp. 315-	325). 	New York, NY: Rodale. </a:t>
            </a:r>
            <a:br>
              <a:rPr lang="en-US" sz="1400" dirty="0" smtClean="0"/>
            </a:br>
            <a:r>
              <a:rPr lang="en-US" sz="1400" dirty="0" smtClean="0"/>
              <a:t>	The Tribute section of this book I felt had highlighted some of the </a:t>
            </a:r>
            <a:br>
              <a:rPr lang="en-US" sz="1400" dirty="0" smtClean="0"/>
            </a:br>
            <a:r>
              <a:rPr lang="en-US" sz="1400" dirty="0" smtClean="0"/>
              <a:t>       	techniques Starbucks has in place that makes them so successful. In my </a:t>
            </a:r>
            <a:br>
              <a:rPr lang="en-US" sz="1400" dirty="0" smtClean="0"/>
            </a:br>
            <a:r>
              <a:rPr lang="en-US" sz="1400" dirty="0" smtClean="0"/>
              <a:t>       	presentation, I will discuss their unique growth model and lean </a:t>
            </a:r>
            <a:br>
              <a:rPr lang="en-US" sz="1400" dirty="0" smtClean="0"/>
            </a:br>
            <a:r>
              <a:rPr lang="en-US" sz="1400" dirty="0" smtClean="0"/>
              <a:t>       	techniques. </a:t>
            </a:r>
          </a:p>
          <a:p>
            <a:r>
              <a:rPr lang="en-US" sz="1400" dirty="0" smtClean="0"/>
              <a:t>Starbucks quest for healthy growth: an interview with Howard Schults. Mckinsey Quarterly. June 2011</a:t>
            </a:r>
          </a:p>
          <a:p>
            <a:pPr marL="0" indent="0">
              <a:buNone/>
            </a:pPr>
            <a:r>
              <a:rPr lang="en-US" sz="1400" dirty="0" smtClean="0"/>
              <a:t>	Interview gave perspective from the owner of the company. Its point was to get a better 	understanding of the healthy growth of Starbucks. The interview gave insight on how Starbucks is 	looking at past mistakes and learning	from them 	to help the growth of Starbucks and the growth 	of Starbucks globally. </a:t>
            </a:r>
          </a:p>
          <a:p>
            <a:pPr>
              <a:buNone/>
            </a:pPr>
            <a:r>
              <a:rPr lang="en-US" sz="1400" dirty="0" smtClean="0"/>
              <a:t/>
            </a:r>
            <a:br>
              <a:rPr lang="en-US" sz="1400" dirty="0" smtClean="0"/>
            </a:br>
            <a:endParaRPr lang="en-US" sz="1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Starbucks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Starbucks continued to order their coffee beans from Peet’s until their was so much demand the supplier could not keep up. Then the owners purchased a used coffee roaster from Holand, they set up roasting operations and began experimenting with blends and flavors on their own. Baldwin became a great coffee roaster and Bowker was the marketer.  In the 1970 ‘s during the Boeing crash  in Seattle Starbucks survived and it was said that Starbucks sales helped towards economic recovery. One of the owners sold out of the </a:t>
            </a:r>
            <a:r>
              <a:rPr lang="en-US" dirty="0"/>
              <a:t>company Zev Siegl </a:t>
            </a:r>
            <a:r>
              <a:rPr lang="en-US" dirty="0" smtClean="0"/>
              <a:t>went on to pursue other interests. Baldwin served as presedent as Bowker was still invoked but also had other interests. In 1984 a new player was added to </a:t>
            </a:r>
            <a:r>
              <a:rPr lang="en-US" smtClean="0"/>
              <a:t>the Starbucks </a:t>
            </a:r>
            <a:r>
              <a:rPr lang="en-US" dirty="0" smtClean="0"/>
              <a:t>board Howard Schultz.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dirty="0"/>
          </a:p>
        </p:txBody>
      </p:sp>
    </p:spTree>
    <p:extLst>
      <p:ext uri="{BB962C8B-B14F-4D97-AF65-F5344CB8AC3E}">
        <p14:creationId xmlns="" xmlns:p14="http://schemas.microsoft.com/office/powerpoint/2010/main" val="1840348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Starbucks History</a:t>
            </a:r>
            <a:endParaRPr lang="en-US" dirty="0"/>
          </a:p>
        </p:txBody>
      </p:sp>
      <p:sp>
        <p:nvSpPr>
          <p:cNvPr id="3" name="Content Placeholder 2"/>
          <p:cNvSpPr>
            <a:spLocks noGrp="1"/>
          </p:cNvSpPr>
          <p:nvPr>
            <p:ph idx="1"/>
          </p:nvPr>
        </p:nvSpPr>
        <p:spPr/>
        <p:txBody>
          <a:bodyPr>
            <a:normAutofit/>
          </a:bodyPr>
          <a:lstStyle/>
          <a:p>
            <a:r>
              <a:rPr lang="en-US" dirty="0" smtClean="0"/>
              <a:t>Schultz was the one with the idea to actually serve coffee he brought the idea to the founders. They tested the idea in one store location in Seattle. The response was overwhelming but the founders did not want to take the coffeehouse concept any further they wanted to focus on coffee roasting. Then in 1984 the founders bought out Peet’s Coffee and Tea. Shultz continued to open up Giornale coffee company fascinated with the idea he had gotten from Italy. He wanted to serve coffee in these stores not just coffee beans. Back by investors (including Starbucks) he grew and was profitable then eventually bought out the founders of Starbucks. Then changed the name to Starbucks Corporation.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dirty="0"/>
          </a:p>
        </p:txBody>
      </p:sp>
    </p:spTree>
    <p:extLst>
      <p:ext uri="{BB962C8B-B14F-4D97-AF65-F5344CB8AC3E}">
        <p14:creationId xmlns="" xmlns:p14="http://schemas.microsoft.com/office/powerpoint/2010/main" val="2954739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2D2B3B-882E-40F3-A32F-6DD516915044}" type="slidenum">
              <a:rPr lang="en-US" smtClean="0"/>
              <a:pPr/>
              <a:t>5</a:t>
            </a:fld>
            <a:endParaRPr lang="en-US" dirty="0"/>
          </a:p>
        </p:txBody>
      </p:sp>
      <p:sp>
        <p:nvSpPr>
          <p:cNvPr id="3" name="TextBox 2"/>
          <p:cNvSpPr txBox="1"/>
          <p:nvPr/>
        </p:nvSpPr>
        <p:spPr>
          <a:xfrm>
            <a:off x="914400" y="4038600"/>
            <a:ext cx="6705600" cy="646331"/>
          </a:xfrm>
          <a:prstGeom prst="rect">
            <a:avLst/>
          </a:prstGeom>
          <a:noFill/>
        </p:spPr>
        <p:txBody>
          <a:bodyPr wrap="square" rtlCol="0">
            <a:spAutoFit/>
          </a:bodyPr>
          <a:lstStyle/>
          <a:p>
            <a:r>
              <a:rPr lang="en-US" dirty="0">
                <a:hlinkClick r:id="rId2"/>
              </a:rPr>
              <a:t>http://</a:t>
            </a:r>
            <a:r>
              <a:rPr lang="en-US" dirty="0" smtClean="0">
                <a:hlinkClick r:id="rId2"/>
              </a:rPr>
              <a:t>youtu.be/9pYCsKAiyuk</a:t>
            </a:r>
            <a:endParaRPr lang="en-US" dirty="0" smtClean="0"/>
          </a:p>
          <a:p>
            <a:endParaRPr lang="en-US" dirty="0"/>
          </a:p>
        </p:txBody>
      </p:sp>
    </p:spTree>
    <p:extLst>
      <p:ext uri="{BB962C8B-B14F-4D97-AF65-F5344CB8AC3E}">
        <p14:creationId xmlns="" xmlns:p14="http://schemas.microsoft.com/office/powerpoint/2010/main" val="24565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Workforce Mindset and Culture	</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Starbucks helps employees to grow and has a mindset that  the employees should grow as fast as the company grows as C.E.Os. are chosen internally.</a:t>
            </a:r>
          </a:p>
          <a:p>
            <a:r>
              <a:rPr lang="en-US" dirty="0" smtClean="0"/>
              <a:t>Starbucks calls their employees partners.</a:t>
            </a:r>
          </a:p>
          <a:p>
            <a:r>
              <a:rPr lang="en-US" dirty="0" smtClean="0"/>
              <a:t>The partners do surveys every 18 months answering questions about </a:t>
            </a:r>
            <a:r>
              <a:rPr lang="en-US" dirty="0"/>
              <a:t>their overall  job satisfaction </a:t>
            </a:r>
            <a:r>
              <a:rPr lang="en-US" dirty="0" smtClean="0"/>
              <a:t>and commitment to the company.</a:t>
            </a:r>
          </a:p>
          <a:p>
            <a:r>
              <a:rPr lang="en-US" dirty="0" smtClean="0"/>
              <a:t>Starbucks pays their employees to fill out the surveys by having them do it on work time.</a:t>
            </a:r>
          </a:p>
          <a:p>
            <a:r>
              <a:rPr lang="en-US" dirty="0" smtClean="0"/>
              <a:t>In doing this they align workers with their key values of creating a workplace were people treat each other with respect and dignity.</a:t>
            </a:r>
          </a:p>
          <a:p>
            <a:r>
              <a:rPr lang="en-US" dirty="0" smtClean="0"/>
              <a:t>District </a:t>
            </a:r>
            <a:r>
              <a:rPr lang="en-US" dirty="0"/>
              <a:t>managers and functional departments of the company </a:t>
            </a:r>
            <a:r>
              <a:rPr lang="en-US" dirty="0" smtClean="0"/>
              <a:t>review the surveys and respond to the employees.</a:t>
            </a:r>
          </a:p>
          <a:p>
            <a:r>
              <a:rPr lang="en-US" dirty="0" smtClean="0"/>
              <a:t>65% of executives indicate that the do not do this</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dirty="0"/>
          </a:p>
        </p:txBody>
      </p:sp>
    </p:spTree>
    <p:extLst>
      <p:ext uri="{BB962C8B-B14F-4D97-AF65-F5344CB8AC3E}">
        <p14:creationId xmlns="" xmlns:p14="http://schemas.microsoft.com/office/powerpoint/2010/main" val="1996147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HR Practices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dirty="0"/>
          </a:p>
        </p:txBody>
      </p:sp>
    </p:spTree>
    <p:extLst>
      <p:ext uri="{BB962C8B-B14F-4D97-AF65-F5344CB8AC3E}">
        <p14:creationId xmlns="" xmlns:p14="http://schemas.microsoft.com/office/powerpoint/2010/main" val="3584698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 Practices</a:t>
            </a:r>
            <a:endParaRPr lang="en-US" dirty="0"/>
          </a:p>
        </p:txBody>
      </p:sp>
      <p:sp>
        <p:nvSpPr>
          <p:cNvPr id="3" name="Content Placeholder 2"/>
          <p:cNvSpPr>
            <a:spLocks noGrp="1"/>
          </p:cNvSpPr>
          <p:nvPr>
            <p:ph idx="1"/>
          </p:nvPr>
        </p:nvSpPr>
        <p:spPr/>
        <p:txBody>
          <a:bodyPr/>
          <a:lstStyle/>
          <a:p>
            <a:r>
              <a:rPr lang="en-US" dirty="0" smtClean="0"/>
              <a:t>Training</a:t>
            </a:r>
          </a:p>
          <a:p>
            <a:pPr lvl="1"/>
            <a:r>
              <a:rPr lang="en-US" dirty="0" smtClean="0"/>
              <a:t>Programs: Coffee Master Program</a:t>
            </a:r>
          </a:p>
          <a:p>
            <a:pPr lvl="1"/>
            <a:r>
              <a:rPr lang="en-US" dirty="0" smtClean="0"/>
              <a:t>High priority to company’s goal of building brand</a:t>
            </a:r>
          </a:p>
          <a:p>
            <a:pPr lvl="2"/>
            <a:r>
              <a:rPr lang="en-US" dirty="0" smtClean="0"/>
              <a:t>Example) Shut down operations for one day in 2008</a:t>
            </a:r>
          </a:p>
          <a:p>
            <a:r>
              <a:rPr lang="en-US" dirty="0" smtClean="0"/>
              <a:t>Hiring/Recruiting</a:t>
            </a:r>
          </a:p>
          <a:p>
            <a:pPr lvl="1"/>
            <a:r>
              <a:rPr lang="en-US" dirty="0" smtClean="0"/>
              <a:t>Taleo screening system</a:t>
            </a:r>
          </a:p>
          <a:p>
            <a:pPr lvl="1"/>
            <a:r>
              <a:rPr lang="en-US" dirty="0" smtClean="0"/>
              <a:t>Fitting in with Starbuck’s culture</a:t>
            </a:r>
          </a:p>
          <a:p>
            <a:r>
              <a:rPr lang="en-US" dirty="0" smtClean="0"/>
              <a:t>HR Administration</a:t>
            </a:r>
          </a:p>
          <a:p>
            <a:pPr lvl="1"/>
            <a:r>
              <a:rPr lang="en-US" dirty="0" smtClean="0"/>
              <a:t>Employees Rewards System</a:t>
            </a:r>
          </a:p>
          <a:p>
            <a:pPr lvl="1"/>
            <a:r>
              <a:rPr lang="en-US" dirty="0" smtClean="0"/>
              <a:t>Benefits (full/part time)</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dirty="0"/>
          </a:p>
        </p:txBody>
      </p:sp>
    </p:spTree>
    <p:extLst>
      <p:ext uri="{BB962C8B-B14F-4D97-AF65-F5344CB8AC3E}">
        <p14:creationId xmlns="" xmlns:p14="http://schemas.microsoft.com/office/powerpoint/2010/main" val="3800328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rmAutofit/>
          </a:bodyPr>
          <a:lstStyle/>
          <a:p>
            <a:r>
              <a:rPr lang="en-US" dirty="0" smtClean="0"/>
              <a:t>HR Systems</a:t>
            </a:r>
            <a:br>
              <a:rPr lang="en-US" dirty="0" smtClean="0"/>
            </a:br>
            <a:r>
              <a:rPr lang="en-US" sz="3000" dirty="0" smtClean="0"/>
              <a:t>Aligning, Integrating, Differentiating</a:t>
            </a:r>
            <a:endParaRPr lang="en-US" sz="3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dirty="0"/>
          </a:p>
        </p:txBody>
      </p:sp>
    </p:spTree>
    <p:extLst>
      <p:ext uri="{BB962C8B-B14F-4D97-AF65-F5344CB8AC3E}">
        <p14:creationId xmlns="" xmlns:p14="http://schemas.microsoft.com/office/powerpoint/2010/main" val="166724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567</TotalTime>
  <Words>1192</Words>
  <Application>Microsoft Office PowerPoint</Application>
  <PresentationFormat>On-screen Show (4:3)</PresentationFormat>
  <Paragraphs>114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Thatch</vt:lpstr>
      <vt:lpstr>Starbucks HR Management</vt:lpstr>
      <vt:lpstr>Starbucks History</vt:lpstr>
      <vt:lpstr>Starbucks History</vt:lpstr>
      <vt:lpstr>Starbucks History</vt:lpstr>
      <vt:lpstr>Slide 5</vt:lpstr>
      <vt:lpstr>Workforce Mindset and Culture </vt:lpstr>
      <vt:lpstr>HR Practices</vt:lpstr>
      <vt:lpstr>HR Practices</vt:lpstr>
      <vt:lpstr>HR Systems Aligning, Integrating, Differentiating</vt:lpstr>
      <vt:lpstr>Aligning Strategy with HR functions</vt:lpstr>
      <vt:lpstr>HR Systems to Integrate Strategy</vt:lpstr>
      <vt:lpstr>Differentiating Strategy with HR functions</vt:lpstr>
      <vt:lpstr>HR Workforce Competencies</vt:lpstr>
      <vt:lpstr>Competencies (Skills)</vt:lpstr>
      <vt:lpstr>“We have always believed the way to build a great enduring company is to strike a balance between profitability and a social conscience”</vt:lpstr>
      <vt:lpstr>Cons and Pros of their HR</vt:lpstr>
      <vt:lpstr>Opportunities for Improvement/Recommendations</vt:lpstr>
      <vt:lpstr>Visual HR Scorecard</vt:lpstr>
      <vt:lpstr>Annotated Bibliography</vt:lpstr>
      <vt:lpstr>  Annotated Bibliography</vt:lpstr>
      <vt:lpstr>Annotated Bibliography</vt:lpstr>
    </vt:vector>
  </TitlesOfParts>
  <Company>Alverno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Starbucks HR Management</dc:title>
  <dc:creator>XP Admin</dc:creator>
  <cp:lastModifiedBy>WCC-JOW-16</cp:lastModifiedBy>
  <cp:revision>64</cp:revision>
  <dcterms:created xsi:type="dcterms:W3CDTF">2012-10-25T21:06:03Z</dcterms:created>
  <dcterms:modified xsi:type="dcterms:W3CDTF">2012-12-10T23:08:30Z</dcterms:modified>
</cp:coreProperties>
</file>